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2" r:id="rId5"/>
    <p:sldMasterId id="2147483670" r:id="rId6"/>
  </p:sldMasterIdLst>
  <p:notesMasterIdLst>
    <p:notesMasterId r:id="rId15"/>
  </p:notesMasterIdLst>
  <p:handoutMasterIdLst>
    <p:handoutMasterId r:id="rId16"/>
  </p:handoutMasterIdLst>
  <p:sldIdLst>
    <p:sldId id="266" r:id="rId7"/>
    <p:sldId id="302" r:id="rId8"/>
    <p:sldId id="295" r:id="rId9"/>
    <p:sldId id="297" r:id="rId10"/>
    <p:sldId id="298" r:id="rId11"/>
    <p:sldId id="300" r:id="rId12"/>
    <p:sldId id="299" r:id="rId13"/>
    <p:sldId id="303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C567BE6-4E2E-2A45-BD72-59F9659A3211}">
          <p14:sldIdLst>
            <p14:sldId id="266"/>
            <p14:sldId id="302"/>
            <p14:sldId id="295"/>
          </p14:sldIdLst>
        </p14:section>
        <p14:section name="Untitled Section" id="{7B127FBF-BC56-4860-971D-3F72A931DBE4}">
          <p14:sldIdLst>
            <p14:sldId id="297"/>
            <p14:sldId id="298"/>
            <p14:sldId id="300"/>
            <p14:sldId id="299"/>
            <p14:sldId id="303"/>
          </p14:sldIdLst>
        </p14:section>
        <p14:section name="Untitled Section" id="{F368FC9B-8A99-D042-9DC4-CAB8B943863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queline Garner" initials="J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6" autoAdjust="0"/>
    <p:restoredTop sz="94669" autoAdjust="0"/>
  </p:normalViewPr>
  <p:slideViewPr>
    <p:cSldViewPr snapToGrid="0" snapToObjects="1">
      <p:cViewPr varScale="1">
        <p:scale>
          <a:sx n="111" d="100"/>
          <a:sy n="111" d="100"/>
        </p:scale>
        <p:origin x="104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359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2" Type="http://schemas.microsoft.com/office/2016/11/relationships/changesInfo" Target="changesInfos/changesInfo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rner, Jacqueline L" userId="S::jgarner47@gatech.edu::b82c2c18-5e6a-459f-88ac-03f585bd2865" providerId="AD" clId="Web-{A1E7C510-83E7-4221-86EC-BEB1B0E40D71}"/>
    <pc:docChg chg="delSld modSection">
      <pc:chgData name="Garner, Jacqueline L" userId="S::jgarner47@gatech.edu::b82c2c18-5e6a-459f-88ac-03f585bd2865" providerId="AD" clId="Web-{A1E7C510-83E7-4221-86EC-BEB1B0E40D71}" dt="2018-05-09T02:06:01.207" v="0"/>
      <pc:docMkLst>
        <pc:docMk/>
      </pc:docMkLst>
      <pc:sldChg chg="del">
        <pc:chgData name="Garner, Jacqueline L" userId="S::jgarner47@gatech.edu::b82c2c18-5e6a-459f-88ac-03f585bd2865" providerId="AD" clId="Web-{A1E7C510-83E7-4221-86EC-BEB1B0E40D71}" dt="2018-05-09T02:06:01.207" v="0"/>
        <pc:sldMkLst>
          <pc:docMk/>
          <pc:sldMk cId="3007957755" sldId="301"/>
        </pc:sldMkLst>
      </pc:sldChg>
    </pc:docChg>
  </pc:docChgLst>
  <pc:docChgLst>
    <pc:chgData name="Hayes, Christie M" userId="S::chayes42@gatech.edu::d591ba46-7dda-4502-b1e3-67d929bf5bb5" providerId="AD" clId="Web-{D383CFE5-6FDE-464A-83FD-7D7F44AC3C5A}"/>
    <pc:docChg chg="modSld">
      <pc:chgData name="Hayes, Christie M" userId="S::chayes42@gatech.edu::d591ba46-7dda-4502-b1e3-67d929bf5bb5" providerId="AD" clId="Web-{D383CFE5-6FDE-464A-83FD-7D7F44AC3C5A}" dt="2018-05-01T20:33:01.288" v="5"/>
      <pc:docMkLst>
        <pc:docMk/>
      </pc:docMkLst>
      <pc:sldChg chg="modSp">
        <pc:chgData name="Hayes, Christie M" userId="S::chayes42@gatech.edu::d591ba46-7dda-4502-b1e3-67d929bf5bb5" providerId="AD" clId="Web-{D383CFE5-6FDE-464A-83FD-7D7F44AC3C5A}" dt="2018-05-01T20:33:01.288" v="5"/>
        <pc:sldMkLst>
          <pc:docMk/>
          <pc:sldMk cId="836153904" sldId="266"/>
        </pc:sldMkLst>
        <pc:spChg chg="mod">
          <ac:chgData name="Hayes, Christie M" userId="S::chayes42@gatech.edu::d591ba46-7dda-4502-b1e3-67d929bf5bb5" providerId="AD" clId="Web-{D383CFE5-6FDE-464A-83FD-7D7F44AC3C5A}" dt="2018-05-01T20:33:01.288" v="5"/>
          <ac:spMkLst>
            <pc:docMk/>
            <pc:sldMk cId="836153904" sldId="266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FD447-ACB1-BC49-B8EF-23729E0A333F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598F-7A46-204A-ADDD-A1229C86B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64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5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AE5885-4E52-46B9-9883-F7042C1FF1F8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D4DAB-4E54-4629-B156-2AF0699B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9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I’m Jacqueline Garner, and welcome to Financial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0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6121165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691832"/>
            <a:ext cx="5672951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5095759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4888796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4305091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4794723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95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Text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8" y="1268453"/>
            <a:ext cx="3595277" cy="3612444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6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3847625" y="1268453"/>
            <a:ext cx="4948296" cy="36124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54357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84814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7" y="1268453"/>
            <a:ext cx="8186095" cy="373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186095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 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88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3628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4611277" cy="3473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96867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9" y="1268453"/>
            <a:ext cx="4705350" cy="3562526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58256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9" y="1268453"/>
            <a:ext cx="4213956" cy="35758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6214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8595313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796333"/>
            <a:ext cx="8576502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8595315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8604722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8143760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8595316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5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562392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158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8280166" cy="351991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280166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723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7" y="1268453"/>
            <a:ext cx="8449503" cy="3286125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 </a:t>
            </a:r>
          </a:p>
          <a:p>
            <a:r>
              <a:rPr lang="en-US" sz="1800" dirty="0"/>
              <a:t>of the printing and typesetting industry. </a:t>
            </a:r>
            <a:r>
              <a:rPr lang="en-US" sz="1800" dirty="0" err="1"/>
              <a:t>Lorem</a:t>
            </a:r>
            <a:r>
              <a:rPr lang="en-US" sz="1800" dirty="0"/>
              <a:t> </a:t>
            </a:r>
            <a:r>
              <a:rPr lang="en-US" sz="1800" dirty="0" err="1"/>
              <a:t>Ipsum</a:t>
            </a:r>
            <a:r>
              <a:rPr lang="en-US" sz="1800" dirty="0"/>
              <a:t> has been the industry's standard dummy text ever since the 1500s, when an unknown printer took a galley of type and scrambled it to make a type specimen book. 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44950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8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Relationship Id="rId3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17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49" r:id="rId2"/>
    <p:sldLayoutId id="2147483668" r:id="rId3"/>
    <p:sldLayoutId id="2147483660" r:id="rId4"/>
    <p:sldLayoutId id="2147483669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4793747"/>
            <a:ext cx="613954" cy="27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64" r:id="rId3"/>
    <p:sldLayoutId id="2147483665" r:id="rId4"/>
    <p:sldLayoutId id="2147483672" r:id="rId5"/>
    <p:sldLayoutId id="2147483666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5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67" y="262218"/>
            <a:ext cx="5691763" cy="712848"/>
          </a:xfrm>
        </p:spPr>
        <p:txBody>
          <a:bodyPr/>
          <a:lstStyle/>
          <a:p>
            <a:r>
              <a:rPr lang="en-US" b="0" dirty="0">
                <a:latin typeface="Vitesse Bold"/>
                <a:cs typeface="Vitesse Bold"/>
              </a:rPr>
              <a:t>Financial Modeling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6667" y="703947"/>
            <a:ext cx="5279783" cy="712847"/>
          </a:xfrm>
        </p:spPr>
        <p:txBody>
          <a:bodyPr/>
          <a:lstStyle/>
          <a:p>
            <a:r>
              <a:rPr lang="en-US" b="1" dirty="0"/>
              <a:t>Bond and Stock Valuation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16668" y="2302393"/>
            <a:ext cx="4305091" cy="432669"/>
          </a:xfrm>
        </p:spPr>
        <p:txBody>
          <a:bodyPr anchor="ctr"/>
          <a:lstStyle/>
          <a:p>
            <a:r>
              <a:rPr lang="en-US" dirty="0"/>
              <a:t>Jacqueline Garner, Ph.D.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6668" y="2680372"/>
            <a:ext cx="4305091" cy="254281"/>
          </a:xfrm>
        </p:spPr>
        <p:txBody>
          <a:bodyPr/>
          <a:lstStyle/>
          <a:p>
            <a:r>
              <a:rPr lang="en-US" dirty="0"/>
              <a:t>Lecturer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16668" y="4337351"/>
            <a:ext cx="4305091" cy="681037"/>
          </a:xfrm>
        </p:spPr>
        <p:txBody>
          <a:bodyPr anchor="t"/>
          <a:lstStyle/>
          <a:p>
            <a:r>
              <a:rPr lang="en-US" sz="2000"/>
              <a:t>Constant Dividend Growth Model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7250" y="2913751"/>
            <a:ext cx="4305091" cy="322253"/>
          </a:xfrm>
        </p:spPr>
        <p:txBody>
          <a:bodyPr/>
          <a:lstStyle/>
          <a:p>
            <a:r>
              <a:rPr lang="en-US" dirty="0" err="1"/>
              <a:t>Scheller</a:t>
            </a:r>
            <a:r>
              <a:rPr lang="en-US" dirty="0"/>
              <a:t> College of Business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75490" y="580794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45583" y="467650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3615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4" y="1047859"/>
            <a:ext cx="3217315" cy="304778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3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330CF2FD-98D5-480E-99E8-ED2DCC83A7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349" y="1424473"/>
            <a:ext cx="4319651" cy="3562526"/>
          </a:xfrm>
        </p:spPr>
        <p:txBody>
          <a:bodyPr/>
          <a:lstStyle/>
          <a:p>
            <a:r>
              <a:rPr lang="en-US" sz="1800" dirty="0"/>
              <a:t>The constant dividend growth model assumes</a:t>
            </a:r>
          </a:p>
          <a:p>
            <a:pPr marL="457200" indent="-457200">
              <a:buAutoNum type="arabicParenR"/>
            </a:pPr>
            <a:r>
              <a:rPr lang="en-US" sz="1800" dirty="0"/>
              <a:t>The stock pays dividends</a:t>
            </a:r>
          </a:p>
          <a:p>
            <a:pPr marL="457200" indent="-457200">
              <a:buAutoNum type="arabicParenR"/>
            </a:pPr>
            <a:r>
              <a:rPr lang="en-US" sz="1800" dirty="0"/>
              <a:t>The growth rate in dividends is constant</a:t>
            </a:r>
          </a:p>
          <a:p>
            <a:pPr marL="457200" indent="-457200">
              <a:buAutoNum type="arabicParenR"/>
            </a:pPr>
            <a:r>
              <a:rPr lang="en-US" sz="1800" dirty="0"/>
              <a:t>Required return of investors is greater than the constant growth rate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E61DE7D3-9508-4F30-928B-91751E74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1149795"/>
          </a:xfrm>
        </p:spPr>
        <p:txBody>
          <a:bodyPr/>
          <a:lstStyle/>
          <a:p>
            <a:r>
              <a:rPr lang="en-US" dirty="0"/>
              <a:t>Constant Dividend Growth Model, “CDG” </a:t>
            </a:r>
          </a:p>
        </p:txBody>
      </p:sp>
    </p:spTree>
    <p:extLst>
      <p:ext uri="{BB962C8B-B14F-4D97-AF65-F5344CB8AC3E}">
        <p14:creationId xmlns:p14="http://schemas.microsoft.com/office/powerpoint/2010/main" val="3881960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="" id="{DCA05595-A2E3-4267-BB06-F490EE40C7F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252349" y="1046073"/>
                <a:ext cx="5126880" cy="3562526"/>
              </a:xfrm>
            </p:spPr>
            <p:txBody>
              <a:bodyPr/>
              <a:lstStyle/>
              <a:p>
                <a:r>
                  <a:rPr lang="en-US" sz="1800" dirty="0"/>
                  <a:t>Purchase today, P</a:t>
                </a:r>
                <a:r>
                  <a:rPr lang="en-US" sz="1800" baseline="-25000" dirty="0"/>
                  <a:t>0</a:t>
                </a:r>
                <a:r>
                  <a:rPr lang="en-US" sz="1800" dirty="0"/>
                  <a:t> includes D</a:t>
                </a:r>
                <a:r>
                  <a:rPr lang="en-US" sz="1800" baseline="-25000" dirty="0"/>
                  <a:t>1</a:t>
                </a:r>
                <a:r>
                  <a:rPr lang="en-US" sz="1800" dirty="0"/>
                  <a:t> through D</a:t>
                </a:r>
                <a:r>
                  <a:rPr lang="en-US" sz="1800" baseline="-25000" dirty="0"/>
                  <a:t>∞</a:t>
                </a:r>
              </a:p>
              <a:p>
                <a:endParaRPr lang="en-US" sz="18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What is the “true math” of P</a:t>
                </a:r>
                <a:r>
                  <a:rPr lang="en-US" sz="1800" baseline="-25000" dirty="0"/>
                  <a:t>0</a:t>
                </a:r>
                <a:r>
                  <a:rPr lang="en-US" sz="1800" dirty="0"/>
                  <a:t>?  We always discount at an investor’s required return to obtain a price, so: </a:t>
                </a:r>
              </a:p>
              <a:p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charset="0"/>
                      </a:rPr>
                      <m:t>𝑃</m:t>
                    </m:r>
                    <m:r>
                      <a:rPr lang="en-US" sz="1800" b="0" i="1" baseline="-25000" smtClean="0">
                        <a:latin typeface="Cambria Math" charset="0"/>
                      </a:rPr>
                      <m:t>0</m:t>
                    </m:r>
                    <m:r>
                      <a:rPr lang="en-US" sz="18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18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charset="0"/>
                          </a:rPr>
                          <m:t>𝐷</m:t>
                        </m:r>
                        <m:r>
                          <a:rPr lang="en-US" sz="1800" b="0" i="1" baseline="-25000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d>
                          <m:dPr>
                            <m:ctrlPr>
                              <a:rPr lang="en-US" sz="1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charset="0"/>
                              </a:rPr>
                              <m:t>1+</m:t>
                            </m:r>
                            <m:r>
                              <a:rPr lang="en-US" sz="1800" b="0" i="1" smtClean="0"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  <m:r>
                          <a:rPr lang="en-US" sz="1800" b="0" i="1" baseline="30000" smtClean="0">
                            <a:latin typeface="Cambria Math" charset="0"/>
                          </a:rPr>
                          <m:t>1</m:t>
                        </m:r>
                      </m:den>
                    </m:f>
                    <m:r>
                      <a:rPr lang="en-US" sz="1800" b="0" i="1" smtClean="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n-US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charset="0"/>
                          </a:rPr>
                          <m:t>𝐷</m:t>
                        </m:r>
                        <m:r>
                          <a:rPr lang="en-US" sz="1800" b="0" i="1" baseline="-25000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d>
                          <m:d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1+</m:t>
                            </m:r>
                            <m:r>
                              <a:rPr lang="en-US" sz="1800" i="1"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  <m:r>
                          <a:rPr lang="en-US" sz="1800" b="0" i="1" baseline="30000" smtClean="0">
                            <a:latin typeface="Cambria Math" charset="0"/>
                          </a:rPr>
                          <m:t>2</m:t>
                        </m:r>
                      </m:den>
                    </m:f>
                    <m:r>
                      <a:rPr lang="en-US" sz="1800" b="0" i="1" smtClean="0">
                        <a:latin typeface="Cambria Math" charset="0"/>
                      </a:rPr>
                      <m:t>+</m:t>
                    </m:r>
                    <m:f>
                      <m:fPr>
                        <m:ctrlPr>
                          <a:rPr lang="en-US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charset="0"/>
                          </a:rPr>
                          <m:t>𝐷</m:t>
                        </m:r>
                        <m:r>
                          <a:rPr lang="en-US" sz="1800" b="0" i="1" baseline="-25000" smtClean="0">
                            <a:latin typeface="Cambria Math" charset="0"/>
                          </a:rPr>
                          <m:t>3</m:t>
                        </m:r>
                      </m:num>
                      <m:den>
                        <m:d>
                          <m:d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1+</m:t>
                            </m:r>
                            <m:r>
                              <a:rPr lang="en-US" sz="1800" i="1"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  <m:r>
                          <a:rPr lang="en-US" sz="1800" b="0" i="1" baseline="30000" smtClean="0">
                            <a:latin typeface="Cambria Math" charset="0"/>
                          </a:rPr>
                          <m:t>3</m:t>
                        </m:r>
                      </m:den>
                    </m:f>
                    <m:r>
                      <a:rPr lang="en-US" sz="1800" b="0" i="1" smtClean="0">
                        <a:latin typeface="Cambria Math" charset="0"/>
                      </a:rPr>
                      <m:t>+…</m:t>
                    </m:r>
                    <m:f>
                      <m:fPr>
                        <m:ctrlPr>
                          <a:rPr lang="en-US" sz="1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charset="0"/>
                          </a:rPr>
                          <m:t>𝐷</m:t>
                        </m:r>
                        <m:r>
                          <a:rPr lang="en-US" sz="1800" i="1" baseline="-25000" smtClean="0">
                            <a:latin typeface="Cambria Math" charset="0"/>
                          </a:rPr>
                          <m:t>∞</m:t>
                        </m:r>
                      </m:num>
                      <m:den>
                        <m:d>
                          <m:dPr>
                            <m:ctrlPr>
                              <a:rPr lang="en-US" sz="18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1+</m:t>
                            </m:r>
                            <m:r>
                              <a:rPr lang="en-US" sz="1800" i="1"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  <m:r>
                          <a:rPr lang="en-US" sz="1800" i="1" baseline="30000" smtClean="0">
                            <a:latin typeface="Cambria Math" charset="0"/>
                          </a:rPr>
                          <m:t>∞</m:t>
                        </m:r>
                      </m:den>
                    </m:f>
                  </m:oMath>
                </a14:m>
                <a:r>
                  <a:rPr lang="en-US" sz="1800" dirty="0"/>
                  <a:t>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DCA05595-A2E3-4267-BB06-F490EE40C7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252349" y="1046073"/>
                <a:ext cx="5126880" cy="3562526"/>
              </a:xfrm>
              <a:blipFill rotWithShape="0">
                <a:blip r:embed="rId2"/>
                <a:stretch>
                  <a:fillRect l="-951" t="-1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xmlns="" id="{E6BAD125-1A31-46C4-A781-F386A626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689485"/>
          </a:xfrm>
        </p:spPr>
        <p:txBody>
          <a:bodyPr/>
          <a:lstStyle/>
          <a:p>
            <a:r>
              <a:rPr lang="en-US"/>
              <a:t>Dividend Paying </a:t>
            </a:r>
            <a:r>
              <a:rPr lang="en-US" dirty="0"/>
              <a:t>S</a:t>
            </a:r>
            <a:r>
              <a:rPr lang="en-US"/>
              <a:t>tock 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9F1203EC-C75D-472C-BE72-EA9FE8773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52369"/>
              </p:ext>
            </p:extLst>
          </p:nvPr>
        </p:nvGraphicFramePr>
        <p:xfrm>
          <a:off x="252349" y="1629606"/>
          <a:ext cx="5016340" cy="685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634">
                  <a:extLst>
                    <a:ext uri="{9D8B030D-6E8A-4147-A177-3AD203B41FA5}">
                      <a16:colId xmlns:a16="http://schemas.microsoft.com/office/drawing/2014/main" xmlns="" val="3631486703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366964765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3238711355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3023135226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2745855946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4026680925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825930350"/>
                    </a:ext>
                  </a:extLst>
                </a:gridCol>
                <a:gridCol w="501634">
                  <a:extLst>
                    <a:ext uri="{9D8B030D-6E8A-4147-A177-3AD203B41FA5}">
                      <a16:colId xmlns:a16="http://schemas.microsoft.com/office/drawing/2014/main" xmlns="" val="2960931825"/>
                    </a:ext>
                  </a:extLst>
                </a:gridCol>
                <a:gridCol w="557492">
                  <a:extLst>
                    <a:ext uri="{9D8B030D-6E8A-4147-A177-3AD203B41FA5}">
                      <a16:colId xmlns:a16="http://schemas.microsoft.com/office/drawing/2014/main" xmlns="" val="247668113"/>
                    </a:ext>
                  </a:extLst>
                </a:gridCol>
                <a:gridCol w="445776">
                  <a:extLst>
                    <a:ext uri="{9D8B030D-6E8A-4147-A177-3AD203B41FA5}">
                      <a16:colId xmlns:a16="http://schemas.microsoft.com/office/drawing/2014/main" xmlns="" val="1902287031"/>
                    </a:ext>
                  </a:extLst>
                </a:gridCol>
              </a:tblGrid>
              <a:tr h="350044"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6075866"/>
                  </a:ext>
                </a:extLst>
              </a:tr>
              <a:tr h="316478">
                <a:tc>
                  <a:txBody>
                    <a:bodyPr/>
                    <a:lstStyle/>
                    <a:p>
                      <a:endParaRPr lang="en-US" sz="80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1</a:t>
                      </a:r>
                    </a:p>
                    <a:p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2</a:t>
                      </a:r>
                    </a:p>
                    <a:p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8...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D</a:t>
                      </a:r>
                      <a:r>
                        <a:rPr lang="en-US" sz="800" baseline="-25000" dirty="0">
                          <a:latin typeface="Helvetica" charset="0"/>
                          <a:ea typeface="Helvetica" charset="0"/>
                          <a:cs typeface="Helvetica" charset="0"/>
                        </a:rPr>
                        <a:t>∞</a:t>
                      </a:r>
                      <a:endParaRPr lang="en-US" sz="80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3893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64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="" id="{DCA05595-A2E3-4267-BB06-F490EE40C7F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252349" y="1027412"/>
                <a:ext cx="4556027" cy="3934484"/>
              </a:xfrm>
            </p:spPr>
            <p:txBody>
              <a:bodyPr/>
              <a:lstStyle/>
              <a:p>
                <a:r>
                  <a:rPr lang="en-US" sz="1800" dirty="0"/>
                  <a:t>Purchase today, P</a:t>
                </a:r>
                <a:r>
                  <a:rPr lang="en-US" sz="1800" baseline="-25000" dirty="0"/>
                  <a:t>t</a:t>
                </a:r>
                <a:r>
                  <a:rPr lang="en-US" sz="1800" dirty="0"/>
                  <a:t> includes D</a:t>
                </a:r>
                <a:r>
                  <a:rPr lang="en-US" sz="1800" baseline="-25000" dirty="0"/>
                  <a:t>t+1</a:t>
                </a:r>
                <a:r>
                  <a:rPr lang="en-US" sz="1800" dirty="0"/>
                  <a:t> through D</a:t>
                </a:r>
                <a:r>
                  <a:rPr lang="en-US" sz="1800" baseline="-25000" dirty="0"/>
                  <a:t>∞</a:t>
                </a:r>
              </a:p>
              <a:p>
                <a:endParaRPr lang="en-US" sz="1800" dirty="0"/>
              </a:p>
              <a:p>
                <a:r>
                  <a:rPr lang="en-US" sz="1800" dirty="0"/>
                  <a:t>What is the “true math” of P</a:t>
                </a:r>
                <a:r>
                  <a:rPr lang="en-US" sz="1800" baseline="-25000" dirty="0"/>
                  <a:t>t</a:t>
                </a:r>
                <a:r>
                  <a:rPr lang="en-US" sz="1800" dirty="0"/>
                  <a:t>? </a:t>
                </a:r>
                <a:endParaRPr lang="en-US" sz="1800" b="0" i="1" dirty="0"/>
              </a:p>
              <a:p>
                <a:endParaRPr lang="en-US" sz="1800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charset="0"/>
                        </a:rPr>
                        <m:t>𝑃</m:t>
                      </m:r>
                      <m:r>
                        <a:rPr lang="en-US" sz="1600" b="0" i="1" baseline="-25000" smtClean="0">
                          <a:latin typeface="Cambria Math" charset="0"/>
                        </a:rPr>
                        <m:t>𝑡</m:t>
                      </m:r>
                      <m:r>
                        <a:rPr lang="en-US" sz="1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charset="0"/>
                            </a:rPr>
                            <m:t>𝐷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1600" b="0" i="1" baseline="-14000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1+</m:t>
                              </m:r>
                              <m:r>
                                <a:rPr lang="en-US" sz="1600" b="0" i="1" smtClean="0">
                                  <a:latin typeface="Cambria Math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sz="1600" b="0" i="1" baseline="30000" smtClean="0">
                              <a:latin typeface="Cambria Math" charset="0"/>
                            </a:rPr>
                            <m:t>1</m:t>
                          </m:r>
                        </m:den>
                      </m:f>
                      <m:r>
                        <a:rPr lang="en-US" sz="16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charset="0"/>
                            </a:rPr>
                            <m:t>𝐷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1600" b="0" i="1" baseline="-14000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1+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sz="1600" b="0" i="1" baseline="30000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  <m:r>
                        <a:rPr lang="en-US" sz="1600" b="0" i="1" smtClean="0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charset="0"/>
                            </a:rPr>
                            <m:t>𝐷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1600" b="0" i="1" baseline="-14000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600" b="0" i="1" baseline="-25000" smtClean="0">
                              <a:latin typeface="Cambria Math" charset="0"/>
                            </a:rPr>
                            <m:t>3</m:t>
                          </m:r>
                        </m:num>
                        <m:den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1+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sz="1600" b="0" i="1" baseline="30000" smtClean="0">
                              <a:latin typeface="Cambria Math" charset="0"/>
                            </a:rPr>
                            <m:t>3</m:t>
                          </m:r>
                        </m:den>
                      </m:f>
                      <m:r>
                        <a:rPr lang="en-US" sz="1600" b="0" i="1" smtClean="0">
                          <a:latin typeface="Cambria Math" charset="0"/>
                        </a:rPr>
                        <m:t>+…</m:t>
                      </m:r>
                      <m:f>
                        <m:f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charset="0"/>
                            </a:rPr>
                            <m:t>𝐷</m:t>
                          </m:r>
                          <m:r>
                            <a:rPr lang="en-US" sz="1600" i="1" baseline="-25000" smtClean="0">
                              <a:latin typeface="Cambria Math" charset="0"/>
                            </a:rPr>
                            <m:t>∞</m:t>
                          </m:r>
                        </m:num>
                        <m:den>
                          <m:d>
                            <m:d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1+</m:t>
                              </m:r>
                              <m:r>
                                <a:rPr lang="en-US" sz="1600" i="1">
                                  <a:latin typeface="Cambria Math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sz="1600" i="1" baseline="30000" smtClean="0">
                              <a:latin typeface="Cambria Math" charset="0"/>
                            </a:rPr>
                            <m:t>∞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  <a:p>
                <a:endParaRPr lang="en-US" sz="1800" dirty="0"/>
              </a:p>
              <a:p>
                <a:r>
                  <a:rPr lang="en-US" sz="1800" dirty="0"/>
                  <a:t>If D</a:t>
                </a:r>
                <a:r>
                  <a:rPr lang="en-US" sz="1800" baseline="-25000" dirty="0"/>
                  <a:t>t+1 </a:t>
                </a:r>
                <a:r>
                  <a:rPr lang="en-US" sz="1800" dirty="0"/>
                  <a:t>is growing at a constant rate, then the above equation is mathematically equal to:</a:t>
                </a:r>
              </a:p>
              <a:p>
                <a:r>
                  <a:rPr lang="en-US" sz="1800" dirty="0"/>
                  <a:t>  			</a:t>
                </a:r>
                <a:r>
                  <a:rPr lang="en-US" sz="1600" dirty="0"/>
                  <a:t>P</a:t>
                </a:r>
                <a:r>
                  <a:rPr lang="en-US" sz="1600" baseline="-25000" dirty="0"/>
                  <a:t>t</a:t>
                </a:r>
                <a:r>
                  <a:rPr lang="en-US" sz="1600" dirty="0"/>
                  <a:t> =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charset="0"/>
                      </a:rPr>
                      <m:t> </m:t>
                    </m:r>
                    <m:f>
                      <m:fPr>
                        <m:ctrlPr>
                          <a:rPr lang="en-US" sz="1600" i="1" dirty="0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 dirty="0" smtClean="0">
                            <a:latin typeface="Cambria Math" charset="0"/>
                          </a:rPr>
                          <m:t>𝐷</m:t>
                        </m:r>
                        <m:r>
                          <a:rPr lang="en-US" sz="1600" b="0" i="1" baseline="-25000" dirty="0" smtClean="0">
                            <a:latin typeface="Cambria Math" charset="0"/>
                          </a:rPr>
                          <m:t>𝑡</m:t>
                        </m:r>
                        <m:r>
                          <a:rPr lang="en-US" sz="1600" b="0" i="1" baseline="-14000" dirty="0" smtClean="0">
                            <a:latin typeface="Cambria Math" charset="0"/>
                          </a:rPr>
                          <m:t>+</m:t>
                        </m:r>
                        <m:r>
                          <a:rPr lang="en-US" sz="1600" b="0" i="1" baseline="-25000" dirty="0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sz="1600" b="0" i="1" dirty="0" smtClean="0">
                            <a:latin typeface="Cambria Math" charset="0"/>
                          </a:rPr>
                          <m:t>(</m:t>
                        </m:r>
                        <m:r>
                          <a:rPr lang="en-US" sz="1600" b="0" i="1" dirty="0" smtClean="0">
                            <a:latin typeface="Cambria Math" charset="0"/>
                          </a:rPr>
                          <m:t>𝑟</m:t>
                        </m:r>
                        <m:r>
                          <a:rPr lang="en-US" sz="1600" b="0" i="1" dirty="0" smtClean="0">
                            <a:latin typeface="Cambria Math" charset="0"/>
                          </a:rPr>
                          <m:t>−</m:t>
                        </m:r>
                        <m:r>
                          <a:rPr lang="en-US" sz="1600" b="0" i="1" dirty="0" smtClean="0">
                            <a:latin typeface="Cambria Math" charset="0"/>
                          </a:rPr>
                          <m:t>𝑔</m:t>
                        </m:r>
                        <m:r>
                          <a:rPr lang="en-US" sz="1600" b="0" i="1" dirty="0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1600" dirty="0"/>
                  <a:t>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DCA05595-A2E3-4267-BB06-F490EE40C7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252349" y="1027412"/>
                <a:ext cx="4556027" cy="3934484"/>
              </a:xfrm>
              <a:blipFill rotWithShape="0">
                <a:blip r:embed="rId2"/>
                <a:stretch>
                  <a:fillRect l="-1070" t="-930" b="-40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xmlns="" id="{E6BAD125-1A31-46C4-A781-F386A6260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Dividend Paying Stock </a:t>
            </a:r>
          </a:p>
        </p:txBody>
      </p:sp>
    </p:spTree>
    <p:extLst>
      <p:ext uri="{BB962C8B-B14F-4D97-AF65-F5344CB8AC3E}">
        <p14:creationId xmlns:p14="http://schemas.microsoft.com/office/powerpoint/2010/main" val="2328799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="" id="{DCA05595-A2E3-4267-BB06-F490EE40C7F4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252349" y="957943"/>
                <a:ext cx="5126880" cy="3934484"/>
              </a:xfrm>
            </p:spPr>
            <p:txBody>
              <a:bodyPr/>
              <a:lstStyle/>
              <a:p>
                <a:r>
                  <a:rPr lang="en-US" sz="1800" dirty="0"/>
                  <a:t>Something to note: </a:t>
                </a:r>
                <a:br>
                  <a:rPr lang="en-US" sz="1800" dirty="0"/>
                </a:br>
                <a:r>
                  <a:rPr lang="en-US" sz="1800" dirty="0"/>
                  <a:t>P</a:t>
                </a:r>
                <a:r>
                  <a:rPr lang="en-US" sz="1800" baseline="-25000" dirty="0"/>
                  <a:t>0</a:t>
                </a:r>
                <a:r>
                  <a:rPr lang="en-US" sz="1800" dirty="0"/>
                  <a:t>  includes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𝐷</m:t>
                    </m:r>
                  </m:oMath>
                </a14:m>
                <a:r>
                  <a:rPr lang="en-US" sz="1800" baseline="-25000" dirty="0"/>
                  <a:t>1</a:t>
                </a:r>
                <a:r>
                  <a:rPr lang="en-US" sz="1800" dirty="0"/>
                  <a:t> through 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𝐷</m:t>
                    </m:r>
                    <m:r>
                      <a:rPr lang="en-US" sz="1800" i="1" baseline="-25000">
                        <a:latin typeface="Cambria Math" charset="0"/>
                      </a:rPr>
                      <m:t>∞</m:t>
                    </m:r>
                  </m:oMath>
                </a14:m>
                <a:endParaRPr lang="en-US" sz="1800" dirty="0"/>
              </a:p>
              <a:p>
                <a:r>
                  <a:rPr lang="en-US" sz="1800" dirty="0"/>
                  <a:t>P</a:t>
                </a:r>
                <a:r>
                  <a:rPr lang="en-US" sz="1800" baseline="-25000" dirty="0"/>
                  <a:t>8</a:t>
                </a:r>
                <a:r>
                  <a:rPr lang="en-US" sz="1800" dirty="0"/>
                  <a:t>  includes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𝐷</m:t>
                    </m:r>
                  </m:oMath>
                </a14:m>
                <a:r>
                  <a:rPr lang="en-US" sz="1800" baseline="-25000" dirty="0"/>
                  <a:t>9</a:t>
                </a:r>
                <a:r>
                  <a:rPr lang="en-US" sz="1800" dirty="0"/>
                  <a:t> through 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𝐷</m:t>
                    </m:r>
                    <m:r>
                      <a:rPr lang="en-US" sz="1800" i="1" baseline="-25000">
                        <a:latin typeface="Cambria Math" charset="0"/>
                      </a:rPr>
                      <m:t>∞</m:t>
                    </m:r>
                  </m:oMath>
                </a14:m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So you must gather up the correct D’s in every problem.</a:t>
                </a:r>
              </a:p>
              <a:p>
                <a:endParaRPr lang="en-US" sz="1800" dirty="0"/>
              </a:p>
              <a:p>
                <a:r>
                  <a:rPr lang="en-US" sz="1800" dirty="0"/>
                  <a:t>Similar to a shepherd and his sheep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DCA05595-A2E3-4267-BB06-F490EE40C7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252349" y="957943"/>
                <a:ext cx="5126880" cy="3934484"/>
              </a:xfrm>
              <a:blipFill rotWithShape="0">
                <a:blip r:embed="rId3"/>
                <a:stretch>
                  <a:fillRect l="-951" t="-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xmlns="" id="{E6BAD125-1A31-46C4-A781-F386A626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683265"/>
          </a:xfrm>
        </p:spPr>
        <p:txBody>
          <a:bodyPr/>
          <a:lstStyle/>
          <a:p>
            <a:r>
              <a:rPr lang="en-US"/>
              <a:t>Dividend Paying </a:t>
            </a:r>
            <a:r>
              <a:rPr lang="en-US" dirty="0"/>
              <a:t>S</a:t>
            </a:r>
            <a:r>
              <a:rPr lang="en-US"/>
              <a:t>tock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212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27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3494C4A2-BEF8-454A-AD76-7D8984FDE7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349" y="1424473"/>
            <a:ext cx="4319651" cy="3562526"/>
          </a:xfrm>
        </p:spPr>
        <p:txBody>
          <a:bodyPr/>
          <a:lstStyle/>
          <a:p>
            <a:r>
              <a:rPr lang="en-US" dirty="0"/>
              <a:t>Let’s work some examples in the file: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Stock_Valuation_Examples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B6080992-DF60-4234-B128-F7452711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1149795"/>
          </a:xfrm>
        </p:spPr>
        <p:txBody>
          <a:bodyPr/>
          <a:lstStyle/>
          <a:p>
            <a:r>
              <a:rPr lang="en-US" dirty="0"/>
              <a:t>Constant Dividend Stock Model</a:t>
            </a:r>
          </a:p>
        </p:txBody>
      </p:sp>
    </p:spTree>
    <p:extLst>
      <p:ext uri="{BB962C8B-B14F-4D97-AF65-F5344CB8AC3E}">
        <p14:creationId xmlns:p14="http://schemas.microsoft.com/office/powerpoint/2010/main" val="1985865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type="chart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49" y="987652"/>
            <a:ext cx="3346748" cy="33467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63185624"/>
      </p:ext>
    </p:extLst>
  </p:cSld>
  <p:clrMapOvr>
    <a:masterClrMapping/>
  </p:clrMapOvr>
</p:sld>
</file>

<file path=ppt/theme/theme1.xml><?xml version="1.0" encoding="utf-8"?>
<a:theme xmlns:a="http://schemas.openxmlformats.org/drawingml/2006/main" name="Half Page Sla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 algn="l">
          <a:lnSpc>
            <a:spcPts val="1200"/>
          </a:lnSpc>
          <a:defRPr sz="1200" dirty="0" smtClean="0">
            <a:solidFill>
              <a:srgbClr val="000000"/>
            </a:solidFill>
            <a:latin typeface="Helvetica"/>
            <a:cs typeface="Helvetic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Full Page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ead Sho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6D43FDACDF02458C96071D7628C880" ma:contentTypeVersion="10" ma:contentTypeDescription="Create a new document." ma:contentTypeScope="" ma:versionID="9b00d83272e68a3ffced5c36848c19b9">
  <xsd:schema xmlns:xsd="http://www.w3.org/2001/XMLSchema" xmlns:xs="http://www.w3.org/2001/XMLSchema" xmlns:p="http://schemas.microsoft.com/office/2006/metadata/properties" xmlns:ns1="http://schemas.microsoft.com/sharepoint/v3" xmlns:ns2="b057fda7-913b-4ab6-8820-932873bcd66c" xmlns:ns3="c1493ba7-63c2-4cf8-b36d-87bfbc6968c0" targetNamespace="http://schemas.microsoft.com/office/2006/metadata/properties" ma:root="true" ma:fieldsID="5c8553f70c99d19755ac405a6433f273" ns1:_="" ns2:_="" ns3:_="">
    <xsd:import namespace="http://schemas.microsoft.com/sharepoint/v3"/>
    <xsd:import namespace="b057fda7-913b-4ab6-8820-932873bcd66c"/>
    <xsd:import namespace="c1493ba7-63c2-4cf8-b36d-87bfbc6968c0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57fda7-913b-4ab6-8820-932873bcd66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1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93ba7-63c2-4cf8-b36d-87bfbc6968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9F950EE-A1C2-41DD-89E7-9608F7C6FE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057fda7-913b-4ab6-8820-932873bcd66c"/>
    <ds:schemaRef ds:uri="c1493ba7-63c2-4cf8-b36d-87bfbc6968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764729-3515-46ED-8ED5-215A2D8225F5}">
  <ds:schemaRefs>
    <ds:schemaRef ds:uri="b057fda7-913b-4ab6-8820-932873bcd66c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purl.org/dc/terms/"/>
    <ds:schemaRef ds:uri="c1493ba7-63c2-4cf8-b36d-87bfbc6968c0"/>
    <ds:schemaRef ds:uri="http://purl.org/dc/dcmitype/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3CA0485-05C4-4FDB-8BF9-82A4FA65C7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274</Words>
  <Application>Microsoft Macintosh PowerPoint</Application>
  <PresentationFormat>On-screen Show (16:9)</PresentationFormat>
  <Paragraphs>79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Calibri</vt:lpstr>
      <vt:lpstr>Cambria Math</vt:lpstr>
      <vt:lpstr>Helvetica</vt:lpstr>
      <vt:lpstr>Vitesse</vt:lpstr>
      <vt:lpstr>Vitesse Bold</vt:lpstr>
      <vt:lpstr>Vitesse Medium</vt:lpstr>
      <vt:lpstr>Arial</vt:lpstr>
      <vt:lpstr>Half Page Slash</vt:lpstr>
      <vt:lpstr>Full Page Layout</vt:lpstr>
      <vt:lpstr>Head Shot</vt:lpstr>
      <vt:lpstr>Financial Modeling</vt:lpstr>
      <vt:lpstr>Before We Begin…</vt:lpstr>
      <vt:lpstr>Constant Dividend Growth Model, “CDG” </vt:lpstr>
      <vt:lpstr>Dividend Paying Stock </vt:lpstr>
      <vt:lpstr>Dividend Paying Stock </vt:lpstr>
      <vt:lpstr>Dividend Paying Stock </vt:lpstr>
      <vt:lpstr>Constant Dividend Stock Model</vt:lpstr>
      <vt:lpstr>Summary </vt:lpstr>
    </vt:vector>
  </TitlesOfParts>
  <Company>www.gatech.edu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DUALITY</dc:title>
  <dc:creator>Professional Education</dc:creator>
  <cp:lastModifiedBy>Hayes, Christie M</cp:lastModifiedBy>
  <cp:revision>114</cp:revision>
  <dcterms:created xsi:type="dcterms:W3CDTF">2017-01-20T18:55:05Z</dcterms:created>
  <dcterms:modified xsi:type="dcterms:W3CDTF">2018-05-09T13:17:12Z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0x010100E16D43FDACDF02458C96071D7628C880</vt:lpwstr>
  </property>
</Properties>
</file>

<file path=docProps/thumbnail.jpeg>
</file>